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71F"/>
    <a:srgbClr val="7FA64F"/>
    <a:srgbClr val="1D3A20"/>
    <a:srgbClr val="5A8A32"/>
    <a:srgbClr val="FFFFFF"/>
    <a:srgbClr val="1B1167"/>
    <a:srgbClr val="222E24"/>
    <a:srgbClr val="1E2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2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87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114800"/>
            <a:ext cx="4114800" cy="102870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0" y="4114800"/>
            <a:ext cx="5029200" cy="102870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0" y="-914400"/>
            <a:ext cx="3200400" cy="3200400"/>
          </a:xfrm>
          <a:prstGeom prst="ellipse">
            <a:avLst/>
          </a:prstGeom>
          <a:solidFill>
            <a:srgbClr val="3D6B2A">
              <a:alpha val="20000"/>
            </a:srgbClr>
          </a:solidFill>
          <a:ln w="12700">
            <a:solidFill>
              <a:srgbClr val="3D6B2A">
                <a:alpha val="2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0" y="-365760"/>
            <a:ext cx="1828800" cy="1828800"/>
          </a:xfrm>
          <a:prstGeom prst="ellipse">
            <a:avLst/>
          </a:prstGeom>
          <a:solidFill>
            <a:srgbClr val="E8471F">
              <a:alpha val="30000"/>
            </a:srgbClr>
          </a:solidFill>
          <a:ln w="12700">
            <a:solidFill>
              <a:srgbClr val="E8471F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23545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E8EDE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INITIATIVE</a:t>
            </a:r>
            <a:endParaRPr lang="en-US" sz="5800" dirty="0"/>
          </a:p>
        </p:txBody>
      </p:sp>
      <p:sp>
        <p:nvSpPr>
          <p:cNvPr id="9" name="Text 7"/>
          <p:cNvSpPr/>
          <p:nvPr/>
        </p:nvSpPr>
        <p:spPr>
          <a:xfrm>
            <a:off x="274320" y="1417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8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r>
              <a:rPr lang="en-US" sz="88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×5</a:t>
            </a:r>
            <a:endParaRPr lang="en-US" sz="8800" dirty="0"/>
          </a:p>
        </p:txBody>
      </p:sp>
      <p:sp>
        <p:nvSpPr>
          <p:cNvPr id="10" name="Text 8"/>
          <p:cNvSpPr/>
          <p:nvPr/>
        </p:nvSpPr>
        <p:spPr>
          <a:xfrm>
            <a:off x="274320" y="85725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300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SAHEL RESILIENCE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74320" y="3154680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integrated flagship projects over 5 years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00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commitment pact </a:t>
            </a: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resilient, stable and prosperous </a:t>
            </a:r>
            <a:r>
              <a:rPr lang="en-US" sz="1300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</a:t>
            </a: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Sahel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8600" y="422452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USD 1.05 BILLION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210885" y="4526280"/>
            <a:ext cx="285222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Addis Ababa, 29 </a:t>
            </a:r>
            <a:r>
              <a:rPr lang="en-US" sz="1600" b="1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</a:t>
            </a:r>
            <a:r>
              <a:rPr lang="en-US" sz="1600" b="1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6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C6F1CB-06F2-478F-8B90-705DB9910D86}"/>
              </a:ext>
            </a:extLst>
          </p:cNvPr>
          <p:cNvSpPr/>
          <p:nvPr/>
        </p:nvSpPr>
        <p:spPr>
          <a:xfrm>
            <a:off x="5773189" y="386862"/>
            <a:ext cx="3370811" cy="1739118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6F20062-D4C9-5228-A12D-313A40A3D6BF}"/>
              </a:ext>
            </a:extLst>
          </p:cNvPr>
          <p:cNvSpPr/>
          <p:nvPr/>
        </p:nvSpPr>
        <p:spPr>
          <a:xfrm>
            <a:off x="274320" y="27432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50" dirty="0">
                <a:solidFill>
                  <a:srgbClr val="8AA8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CLIMATE COMMISSION FOR THE SAHEL REGION</a:t>
            </a:r>
            <a:endParaRPr lang="en-US" sz="14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91CF57E-867F-4811-B9C1-913560684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987" y="526016"/>
            <a:ext cx="3064413" cy="14908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6="http://schemas.microsoft.com/office/drawing/2014/main" xmlns="">
      <p:transition spd="slow" advTm="18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01DB5BEB-C175-490D-80A9-B0D5DB72D996}"/>
              </a:ext>
            </a:extLst>
          </p:cNvPr>
          <p:cNvGrpSpPr/>
          <p:nvPr/>
        </p:nvGrpSpPr>
        <p:grpSpPr>
          <a:xfrm>
            <a:off x="4149596" y="2985435"/>
            <a:ext cx="4685288" cy="612647"/>
            <a:chOff x="4149596" y="3009711"/>
            <a:chExt cx="4685288" cy="61264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DEB052F-BBF4-4C17-B8FD-1E1D887FA8CF}"/>
                </a:ext>
              </a:extLst>
            </p:cNvPr>
            <p:cNvSpPr/>
            <p:nvPr/>
          </p:nvSpPr>
          <p:spPr>
            <a:xfrm>
              <a:off x="4149596" y="3009711"/>
              <a:ext cx="4685288" cy="61264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C4DF44D3-3A81-4916-899E-48E579C19432}"/>
                </a:ext>
              </a:extLst>
            </p:cNvPr>
            <p:cNvSpPr/>
            <p:nvPr/>
          </p:nvSpPr>
          <p:spPr>
            <a:xfrm>
              <a:off x="4149596" y="3018397"/>
              <a:ext cx="56644" cy="588886"/>
            </a:xfrm>
            <a:custGeom>
              <a:avLst/>
              <a:gdLst>
                <a:gd name="connsiteX0" fmla="*/ 56644 w 56644"/>
                <a:gd name="connsiteY0" fmla="*/ 0 h 588886"/>
                <a:gd name="connsiteX1" fmla="*/ 56644 w 56644"/>
                <a:gd name="connsiteY1" fmla="*/ 588886 h 588886"/>
                <a:gd name="connsiteX2" fmla="*/ 29907 w 56644"/>
                <a:gd name="connsiteY2" fmla="*/ 570859 h 588886"/>
                <a:gd name="connsiteX3" fmla="*/ 0 w 56644"/>
                <a:gd name="connsiteY3" fmla="*/ 498656 h 588886"/>
                <a:gd name="connsiteX4" fmla="*/ 0 w 56644"/>
                <a:gd name="connsiteY4" fmla="*/ 90229 h 588886"/>
                <a:gd name="connsiteX5" fmla="*/ 29907 w 56644"/>
                <a:gd name="connsiteY5" fmla="*/ 18026 h 588886"/>
                <a:gd name="connsiteX6" fmla="*/ 56644 w 56644"/>
                <a:gd name="connsiteY6" fmla="*/ 0 h 5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44" h="588886">
                  <a:moveTo>
                    <a:pt x="56644" y="0"/>
                  </a:moveTo>
                  <a:lnTo>
                    <a:pt x="56644" y="588886"/>
                  </a:lnTo>
                  <a:lnTo>
                    <a:pt x="29907" y="570859"/>
                  </a:lnTo>
                  <a:cubicBezTo>
                    <a:pt x="11429" y="552381"/>
                    <a:pt x="0" y="526853"/>
                    <a:pt x="0" y="498656"/>
                  </a:cubicBezTo>
                  <a:lnTo>
                    <a:pt x="0" y="90229"/>
                  </a:lnTo>
                  <a:cubicBezTo>
                    <a:pt x="0" y="62032"/>
                    <a:pt x="11429" y="36505"/>
                    <a:pt x="29907" y="18026"/>
                  </a:cubicBezTo>
                  <a:lnTo>
                    <a:pt x="56644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3C46461-ADCE-4D2B-8ECD-0343DC1A150F}"/>
              </a:ext>
            </a:extLst>
          </p:cNvPr>
          <p:cNvGrpSpPr/>
          <p:nvPr/>
        </p:nvGrpSpPr>
        <p:grpSpPr>
          <a:xfrm>
            <a:off x="4149596" y="4200253"/>
            <a:ext cx="4685288" cy="612647"/>
            <a:chOff x="4149596" y="4224529"/>
            <a:chExt cx="4685288" cy="61264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7C795CE-18FC-49A3-97D2-DB3641F8222C}"/>
                </a:ext>
              </a:extLst>
            </p:cNvPr>
            <p:cNvSpPr/>
            <p:nvPr/>
          </p:nvSpPr>
          <p:spPr>
            <a:xfrm>
              <a:off x="4149596" y="4224529"/>
              <a:ext cx="4685288" cy="61264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21E7F8D0-1568-454F-8EAA-C76850C14AA9}"/>
                </a:ext>
              </a:extLst>
            </p:cNvPr>
            <p:cNvSpPr/>
            <p:nvPr/>
          </p:nvSpPr>
          <p:spPr>
            <a:xfrm>
              <a:off x="4149596" y="4233215"/>
              <a:ext cx="56644" cy="588886"/>
            </a:xfrm>
            <a:custGeom>
              <a:avLst/>
              <a:gdLst>
                <a:gd name="connsiteX0" fmla="*/ 56644 w 56644"/>
                <a:gd name="connsiteY0" fmla="*/ 0 h 588886"/>
                <a:gd name="connsiteX1" fmla="*/ 56644 w 56644"/>
                <a:gd name="connsiteY1" fmla="*/ 588886 h 588886"/>
                <a:gd name="connsiteX2" fmla="*/ 29907 w 56644"/>
                <a:gd name="connsiteY2" fmla="*/ 570859 h 588886"/>
                <a:gd name="connsiteX3" fmla="*/ 0 w 56644"/>
                <a:gd name="connsiteY3" fmla="*/ 498656 h 588886"/>
                <a:gd name="connsiteX4" fmla="*/ 0 w 56644"/>
                <a:gd name="connsiteY4" fmla="*/ 90229 h 588886"/>
                <a:gd name="connsiteX5" fmla="*/ 29907 w 56644"/>
                <a:gd name="connsiteY5" fmla="*/ 18026 h 588886"/>
                <a:gd name="connsiteX6" fmla="*/ 56644 w 56644"/>
                <a:gd name="connsiteY6" fmla="*/ 0 h 5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44" h="588886">
                  <a:moveTo>
                    <a:pt x="56644" y="0"/>
                  </a:moveTo>
                  <a:lnTo>
                    <a:pt x="56644" y="588886"/>
                  </a:lnTo>
                  <a:lnTo>
                    <a:pt x="29907" y="570859"/>
                  </a:lnTo>
                  <a:cubicBezTo>
                    <a:pt x="11429" y="552381"/>
                    <a:pt x="0" y="526853"/>
                    <a:pt x="0" y="498656"/>
                  </a:cubicBezTo>
                  <a:lnTo>
                    <a:pt x="0" y="90229"/>
                  </a:lnTo>
                  <a:cubicBezTo>
                    <a:pt x="0" y="62032"/>
                    <a:pt x="11429" y="36505"/>
                    <a:pt x="29907" y="18026"/>
                  </a:cubicBezTo>
                  <a:lnTo>
                    <a:pt x="56644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57020BC-A831-4105-AD22-2605FDA7BE72}"/>
              </a:ext>
            </a:extLst>
          </p:cNvPr>
          <p:cNvSpPr/>
          <p:nvPr/>
        </p:nvSpPr>
        <p:spPr>
          <a:xfrm>
            <a:off x="4149596" y="1822812"/>
            <a:ext cx="4685288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Shape 0"/>
          <p:cNvSpPr/>
          <p:nvPr/>
        </p:nvSpPr>
        <p:spPr>
          <a:xfrm rot="5400000">
            <a:off x="8667750" y="329184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06705" y="511683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500" b="1" kern="0" spc="200" dirty="0">
                <a:solidFill>
                  <a:srgbClr val="1D3A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SAHEL</a:t>
            </a:r>
            <a:endParaRPr lang="en-US" sz="4500" dirty="0">
              <a:solidFill>
                <a:srgbClr val="1D3A2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4206240" y="201168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region facing</a:t>
            </a:r>
            <a:endParaRPr lang="en-US" sz="30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multiple challenges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4319528" y="147419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Climate challenges</a:t>
            </a:r>
            <a:endParaRPr lang="en-US" dirty="0">
              <a:solidFill>
                <a:srgbClr val="5A8A32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319528" y="17953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Recurring droughts and extreme rainfall are undermining Sahelian ecosystems.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19528" y="2581764"/>
            <a:ext cx="4572000" cy="0"/>
          </a:xfrm>
          <a:prstGeom prst="line">
            <a:avLst/>
          </a:prstGeom>
          <a:noFill/>
          <a:ln w="8890">
            <a:solidFill>
              <a:srgbClr val="2E3D3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319528" y="266291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Regional instability</a:t>
            </a:r>
            <a:endParaRPr lang="en-US" dirty="0">
              <a:solidFill>
                <a:srgbClr val="5A8A32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4319528" y="29841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Conflicts linked to the scarcity of natural resources within local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 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and socio-political tensions</a:t>
            </a:r>
            <a:endParaRPr lang="en-US" sz="1200" dirty="0"/>
          </a:p>
          <a:p>
            <a:pPr marL="0" indent="0"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319528" y="3770484"/>
            <a:ext cx="4572000" cy="0"/>
          </a:xfrm>
          <a:prstGeom prst="line">
            <a:avLst/>
          </a:prstGeom>
          <a:noFill/>
          <a:ln w="8890">
            <a:solidFill>
              <a:srgbClr val="2E3D3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9528" y="385163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5A8A32"/>
                </a:solidFill>
                <a:latin typeface="Trebuchet MS" pitchFamily="34" charset="0"/>
              </a:rPr>
              <a:t>Diverse </a:t>
            </a:r>
            <a:r>
              <a:rPr lang="en-US" b="1" dirty="0">
                <a:solidFill>
                  <a:srgbClr val="5A8A32"/>
                </a:solidFill>
                <a:latin typeface="Trebuchet MS" pitchFamily="34" charset="0"/>
              </a:rPr>
              <a:t>interventions</a:t>
            </a:r>
            <a:endParaRPr lang="en-US" dirty="0">
              <a:solidFill>
                <a:srgbClr val="5A8A32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4319528" y="41728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Responses that are too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 address the resilience of populations at the end of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their tether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4C8E443-AF43-4FC4-9E1C-1CB9933B1268}"/>
              </a:ext>
            </a:extLst>
          </p:cNvPr>
          <p:cNvCxnSpPr>
            <a:cxnSpLocks/>
          </p:cNvCxnSpPr>
          <p:nvPr/>
        </p:nvCxnSpPr>
        <p:spPr>
          <a:xfrm>
            <a:off x="3952875" y="390525"/>
            <a:ext cx="0" cy="4521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B7857DD6-30A8-4E16-9A37-953F55C2F5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757" y="1078230"/>
            <a:ext cx="3060186" cy="3745230"/>
          </a:xfrm>
          <a:prstGeom prst="rect">
            <a:avLst/>
          </a:prstGeom>
        </p:spPr>
      </p:pic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FC0CA195-E727-46CD-9F44-C68D5E35F0B1}"/>
              </a:ext>
            </a:extLst>
          </p:cNvPr>
          <p:cNvSpPr/>
          <p:nvPr/>
        </p:nvSpPr>
        <p:spPr>
          <a:xfrm>
            <a:off x="4149596" y="1831498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4="http://schemas.microsoft.com/office/drawing/2010/main" xmlns:a16="http://schemas.microsoft.com/office/drawing/2014/main" xmlns="">
      <p:transition spd="slow" advTm="18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2560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CLIMATE-RELATED ECONOMIC RISK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11480" y="502920"/>
            <a:ext cx="8321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Inaction threatens a quarter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of the Sahel’s wealth</a:t>
            </a:r>
            <a:endParaRPr lang="en-US" sz="3600" dirty="0">
              <a:solidFill>
                <a:srgbClr val="1D3A2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411480" y="1965960"/>
            <a:ext cx="8321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Due to climate change, African countries are losing 2 to 5% of their GDP every year.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Sahel, which is highly vulnerable, is at the upper end of the scale. </a:t>
            </a:r>
          </a:p>
          <a:p>
            <a:pPr marL="0" indent="0">
              <a:buNone/>
            </a:pPr>
            <a:endParaRPr lang="en-US" sz="13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3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If this trend continues…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063240"/>
            <a:ext cx="2743200" cy="1737360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1480" y="3063240"/>
            <a:ext cx="2743200" cy="54864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6072" y="31821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5%</a:t>
            </a:r>
            <a:endParaRPr lang="en-US" sz="4600" dirty="0"/>
          </a:p>
        </p:txBody>
      </p:sp>
      <p:sp>
        <p:nvSpPr>
          <p:cNvPr id="12" name="Text 10"/>
          <p:cNvSpPr/>
          <p:nvPr/>
        </p:nvSpPr>
        <p:spPr>
          <a:xfrm>
            <a:off x="576072" y="3858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Annual loss of GDP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6072" y="41605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climate shocks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319272" y="3063240"/>
            <a:ext cx="2743200" cy="1737360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19272" y="3063240"/>
            <a:ext cx="2743200" cy="54864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83864" y="31821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25%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3483864" y="3858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5-year contraction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83864" y="41605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¼ of the Sahel’s wealth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227064" y="3063240"/>
            <a:ext cx="2743200" cy="1737360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27064" y="3063240"/>
            <a:ext cx="2743200" cy="54864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91656" y="3858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 risk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6391656" y="41605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tensions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>
            <a:extLst>
              <a:ext uri="{FF2B5EF4-FFF2-40B4-BE49-F238E27FC236}">
                <a16:creationId xmlns:a16="http://schemas.microsoft.com/office/drawing/2014/main" id="{4CE65F67-9B60-44EA-9C80-E6BDF5E3C17E}"/>
              </a:ext>
            </a:extLst>
          </p:cNvPr>
          <p:cNvGrpSpPr/>
          <p:nvPr/>
        </p:nvGrpSpPr>
        <p:grpSpPr>
          <a:xfrm>
            <a:off x="3629780" y="1506394"/>
            <a:ext cx="1878875" cy="1416186"/>
            <a:chOff x="3629780" y="1506394"/>
            <a:chExt cx="1878875" cy="141618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A7AD7287-54CA-4F98-8F3F-52B4EF8F094B}"/>
                </a:ext>
              </a:extLst>
            </p:cNvPr>
            <p:cNvGrpSpPr/>
            <p:nvPr/>
          </p:nvGrpSpPr>
          <p:grpSpPr>
            <a:xfrm>
              <a:off x="3629780" y="1506394"/>
              <a:ext cx="302949" cy="270018"/>
              <a:chOff x="3629780" y="1506394"/>
              <a:chExt cx="302949" cy="270018"/>
            </a:xfrm>
          </p:grpSpPr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E0E0B69D-52F4-4FF7-8C35-E1BCA67EDDDD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04452D68-A14C-43F8-B8C1-89B81132CAC9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9BB9A94-35E4-4151-82CA-F41B17D232A5}"/>
                </a:ext>
              </a:extLst>
            </p:cNvPr>
            <p:cNvGrpSpPr/>
            <p:nvPr/>
          </p:nvGrpSpPr>
          <p:grpSpPr>
            <a:xfrm flipH="1">
              <a:off x="5205706" y="1506394"/>
              <a:ext cx="302949" cy="270018"/>
              <a:chOff x="3629780" y="1506394"/>
              <a:chExt cx="302949" cy="270018"/>
            </a:xfrm>
          </p:grpSpPr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57C0AB47-2B5D-44F5-AF03-D2DEA7553BBE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1438B28A-5781-4FCC-B3DD-3B99E9BEA99B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74D37A26-7B97-4AE8-B1C2-74A5DE2D2C13}"/>
                </a:ext>
              </a:extLst>
            </p:cNvPr>
            <p:cNvGrpSpPr/>
            <p:nvPr/>
          </p:nvGrpSpPr>
          <p:grpSpPr>
            <a:xfrm flipV="1">
              <a:off x="3638344" y="2652562"/>
              <a:ext cx="302949" cy="270018"/>
              <a:chOff x="3629780" y="1506394"/>
              <a:chExt cx="302949" cy="270018"/>
            </a:xfrm>
          </p:grpSpPr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8C42FC21-8567-4DFB-87A8-759440EAF4B6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B71FDBA8-B2A6-4203-9105-EBAF4AACBF0E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B5E1E0C8-D8BF-4B58-B532-9F922C0D0E11}"/>
                </a:ext>
              </a:extLst>
            </p:cNvPr>
            <p:cNvGrpSpPr/>
            <p:nvPr/>
          </p:nvGrpSpPr>
          <p:grpSpPr>
            <a:xfrm flipH="1" flipV="1">
              <a:off x="5150130" y="2652562"/>
              <a:ext cx="302949" cy="270018"/>
              <a:chOff x="3629780" y="1506394"/>
              <a:chExt cx="302949" cy="270018"/>
            </a:xfrm>
          </p:grpSpPr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6E67BA56-5524-43A4-9891-4856940464DB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80073E99-10D0-475F-8EB7-E1A1EF48AA70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A9E8BAE-E790-4412-949B-6A50C2E372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8344" y="1242059"/>
            <a:ext cx="1867313" cy="3009901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50368"/>
            <a:ext cx="8412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4×5 Initiative: a</a:t>
            </a:r>
            <a:endParaRPr lang="en-US" sz="2600" dirty="0">
              <a:solidFill>
                <a:srgbClr val="1D3A20"/>
              </a:solidFill>
            </a:endParaRPr>
          </a:p>
          <a:p>
            <a:pPr marL="0" indent="0" algn="ctr">
              <a:buNone/>
            </a:pPr>
            <a:r>
              <a:rPr lang="en-US" sz="2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coherent and integrated</a:t>
            </a:r>
            <a:endParaRPr lang="en-US" sz="2600" dirty="0">
              <a:solidFill>
                <a:srgbClr val="1D3A2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13908" y="139773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PAJEP-2R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713908" y="1559709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young people through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resilient rice farming 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 the Sahel. Budget: USD 200 million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96132" y="2761289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PEPACE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696132" y="2923262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of clean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infrastructure to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increase access 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rural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areas of the Sahel. Budget: USD 250 million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607404" y="139773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PRESCOE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5607404" y="1559709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Restoration of the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ecological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corridor to preserve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 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and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natural resources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Budget: USD 200 million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557146" y="2760607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PR2U-Sahel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5557146" y="292258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Strengthening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urban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resilience to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climate 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and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social 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shocks. Budget: USD 400 million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474720" y="4251960"/>
            <a:ext cx="2194560" cy="50292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474720" y="4251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TOTAL: USD 1.05 billion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40A84F-3E39-4E13-A549-22FA45B325B9}"/>
              </a:ext>
            </a:extLst>
          </p:cNvPr>
          <p:cNvSpPr/>
          <p:nvPr/>
        </p:nvSpPr>
        <p:spPr>
          <a:xfrm>
            <a:off x="623088" y="1388211"/>
            <a:ext cx="2997644" cy="859689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5D28AF-F71A-4DBB-A8C3-3C2688F6E81F}"/>
              </a:ext>
            </a:extLst>
          </p:cNvPr>
          <p:cNvSpPr/>
          <p:nvPr/>
        </p:nvSpPr>
        <p:spPr>
          <a:xfrm>
            <a:off x="696132" y="2739191"/>
            <a:ext cx="2906823" cy="961311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7D4A45-176A-47F2-863E-7D77CA938701}"/>
              </a:ext>
            </a:extLst>
          </p:cNvPr>
          <p:cNvSpPr/>
          <p:nvPr/>
        </p:nvSpPr>
        <p:spPr>
          <a:xfrm>
            <a:off x="5535221" y="1388211"/>
            <a:ext cx="2815383" cy="859689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26055A-C308-4DE3-AA8D-AE4D5C210512}"/>
              </a:ext>
            </a:extLst>
          </p:cNvPr>
          <p:cNvSpPr/>
          <p:nvPr/>
        </p:nvSpPr>
        <p:spPr>
          <a:xfrm>
            <a:off x="5484963" y="2738509"/>
            <a:ext cx="2815383" cy="859689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4="http://schemas.microsoft.com/office/drawing/2010/main" xmlns:a16="http://schemas.microsoft.com/office/drawing/2014/main" xmlns="">
      <p:transition spd="slow" advTm="18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01168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Interdependent architecture</a:t>
            </a:r>
            <a:endParaRPr lang="en-US" sz="2800" dirty="0">
              <a:solidFill>
                <a:srgbClr val="1D3A2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Interdependent projects 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ensure stability 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and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13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The failure 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of a single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project leads to the failure 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of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the others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38114" y="15495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Agricultural employment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8114" y="173321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PAJEP-2R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creates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40,000 green businesses. The food foundation of resilience.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38114" y="2846069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Clean energy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02455" y="3048761"/>
            <a:ext cx="28654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PEPACE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connects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1 million people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 the Sahel 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the electricity grid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Support 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for services and productivity.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082726" y="233148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Land restoration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082726" y="2534172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PRESCOE restores 10,000 ha and reduces conflicts by 50%. Fertile soil, social peace.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082726" y="3686356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Urban resilience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082726" y="3889048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PR2U protects 5 million people from flooding.</a:t>
            </a:r>
            <a:endParaRPr lang="en-US" sz="105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1FEEFC5-E6D6-4ED3-BA06-1816455601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 l="41108" t="25152" r="40940" b="7638"/>
          <a:stretch/>
        </p:blipFill>
        <p:spPr>
          <a:xfrm>
            <a:off x="3852770" y="1261135"/>
            <a:ext cx="1630681" cy="3421380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EBD96E1-D54A-4947-897D-107B5299E10E}"/>
              </a:ext>
            </a:extLst>
          </p:cNvPr>
          <p:cNvCxnSpPr>
            <a:cxnSpLocks/>
          </p:cNvCxnSpPr>
          <p:nvPr/>
        </p:nvCxnSpPr>
        <p:spPr>
          <a:xfrm flipH="1">
            <a:off x="3274142" y="1907462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1B1E9C2-F4E2-450A-ACBB-84B20ACE10B5}"/>
              </a:ext>
            </a:extLst>
          </p:cNvPr>
          <p:cNvCxnSpPr>
            <a:cxnSpLocks/>
          </p:cNvCxnSpPr>
          <p:nvPr/>
        </p:nvCxnSpPr>
        <p:spPr>
          <a:xfrm>
            <a:off x="5589639" y="2605554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AACF8FE-700C-4D50-BDD1-95EC28E97259}"/>
              </a:ext>
            </a:extLst>
          </p:cNvPr>
          <p:cNvCxnSpPr>
            <a:cxnSpLocks/>
          </p:cNvCxnSpPr>
          <p:nvPr/>
        </p:nvCxnSpPr>
        <p:spPr>
          <a:xfrm flipH="1">
            <a:off x="3274142" y="3268979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B90402-4409-4F11-893C-82E6BD24633B}"/>
              </a:ext>
            </a:extLst>
          </p:cNvPr>
          <p:cNvCxnSpPr>
            <a:cxnSpLocks/>
          </p:cNvCxnSpPr>
          <p:nvPr/>
        </p:nvCxnSpPr>
        <p:spPr>
          <a:xfrm>
            <a:off x="5589639" y="4006396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6="http://schemas.microsoft.com/office/drawing/2014/main" xmlns="">
      <p:transition spd="slow" advTm="18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F5D6682-0085-4B43-B219-900F8E2F08EA}"/>
              </a:ext>
            </a:extLst>
          </p:cNvPr>
          <p:cNvSpPr/>
          <p:nvPr/>
        </p:nvSpPr>
        <p:spPr>
          <a:xfrm>
            <a:off x="87631" y="1452488"/>
            <a:ext cx="4253863" cy="2094241"/>
          </a:xfrm>
          <a:prstGeom prst="roundRect">
            <a:avLst>
              <a:gd name="adj" fmla="val 1439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7FE43DD-2E23-4601-A872-BECC680E0D68}"/>
              </a:ext>
            </a:extLst>
          </p:cNvPr>
          <p:cNvSpPr/>
          <p:nvPr/>
        </p:nvSpPr>
        <p:spPr>
          <a:xfrm>
            <a:off x="4513957" y="2396490"/>
            <a:ext cx="4149595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4E63F6A8-3B0B-4BDB-A56C-9F26812A7A25}"/>
              </a:ext>
            </a:extLst>
          </p:cNvPr>
          <p:cNvSpPr/>
          <p:nvPr/>
        </p:nvSpPr>
        <p:spPr>
          <a:xfrm>
            <a:off x="4513957" y="2405176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3BF282B-0087-415C-A976-F679D66E6B8B}"/>
              </a:ext>
            </a:extLst>
          </p:cNvPr>
          <p:cNvSpPr/>
          <p:nvPr/>
        </p:nvSpPr>
        <p:spPr>
          <a:xfrm>
            <a:off x="4513957" y="1084327"/>
            <a:ext cx="4149595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35C72F91-0660-40EB-8DDC-C27152C0A113}"/>
              </a:ext>
            </a:extLst>
          </p:cNvPr>
          <p:cNvSpPr/>
          <p:nvPr/>
        </p:nvSpPr>
        <p:spPr>
          <a:xfrm>
            <a:off x="4513957" y="1093013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72333F1-0A1E-4BD7-B767-0225E2F95B19}"/>
              </a:ext>
            </a:extLst>
          </p:cNvPr>
          <p:cNvSpPr/>
          <p:nvPr/>
        </p:nvSpPr>
        <p:spPr>
          <a:xfrm>
            <a:off x="-215653" y="3967355"/>
            <a:ext cx="2444500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8750FE8-F93F-4F8E-87B6-DB71672EB288}"/>
              </a:ext>
            </a:extLst>
          </p:cNvPr>
          <p:cNvSpPr/>
          <p:nvPr/>
        </p:nvSpPr>
        <p:spPr>
          <a:xfrm rot="10800000">
            <a:off x="2172202" y="3985566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5A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832A0C6-18EF-4708-A668-BAE1CB9B4811}"/>
              </a:ext>
            </a:extLst>
          </p:cNvPr>
          <p:cNvSpPr/>
          <p:nvPr/>
        </p:nvSpPr>
        <p:spPr>
          <a:xfrm>
            <a:off x="4513957" y="3705606"/>
            <a:ext cx="4149595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F25941B7-886F-4775-AE1B-35E5112D0085}"/>
              </a:ext>
            </a:extLst>
          </p:cNvPr>
          <p:cNvSpPr/>
          <p:nvPr/>
        </p:nvSpPr>
        <p:spPr>
          <a:xfrm>
            <a:off x="4513957" y="3714292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41495" y="137160"/>
            <a:ext cx="0" cy="4846320"/>
          </a:xfrm>
          <a:prstGeom prst="line">
            <a:avLst/>
          </a:prstGeom>
          <a:noFill/>
          <a:ln w="10160">
            <a:solidFill>
              <a:srgbClr val="E8471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299210"/>
            <a:ext cx="383857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1D3A20"/>
                </a:solidFill>
                <a:latin typeface="Arial Black" pitchFamily="34" charset="0"/>
              </a:rPr>
              <a:t>Strengthening </a:t>
            </a:r>
            <a:r>
              <a:rPr lang="en-US" sz="2400" b="1" dirty="0">
                <a:solidFill>
                  <a:srgbClr val="1D3A20"/>
                </a:solidFill>
                <a:latin typeface="Arial Black" pitchFamily="34" charset="0"/>
              </a:rPr>
              <a:t>the foundations of resilience: </a:t>
            </a:r>
          </a:p>
          <a:p>
            <a:r>
              <a:rPr lang="en-US" sz="2400" b="1" dirty="0" err="1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Youth employment </a:t>
            </a:r>
            <a:r>
              <a:rPr lang="en-US" sz="24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and land restoration</a:t>
            </a:r>
            <a:endParaRPr lang="en-US" sz="2400" dirty="0">
              <a:solidFill>
                <a:srgbClr val="1D3A2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USD 400 million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707760" y="651129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 agricultural enterprises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07760" y="994029"/>
            <a:ext cx="4572000" cy="725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40,000 businesses created for young people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Income increased by 3.5 times (US$1 → US$3.50 per day)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35805" y="1856994"/>
            <a:ext cx="4127747" cy="0"/>
          </a:xfrm>
          <a:prstGeom prst="line">
            <a:avLst/>
          </a:prstGeom>
          <a:noFill/>
          <a:ln w="8890">
            <a:solidFill>
              <a:srgbClr val="E8471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07760" y="2022729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of Rice Intensification (SRI)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07760" y="2199894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45% reduction in methane emissions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Enhanced productivity and sustainability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35805" y="3180969"/>
            <a:ext cx="4127747" cy="0"/>
          </a:xfrm>
          <a:prstGeom prst="line">
            <a:avLst/>
          </a:prstGeom>
          <a:noFill/>
          <a:ln w="8890">
            <a:solidFill>
              <a:srgbClr val="E8471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07760" y="3318129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Land restoration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07760" y="3495294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10,000 hectares restored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50% reduction in resource-related conflicts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600,000 direct beneficiaries</a:t>
            </a:r>
            <a:endParaRPr lang="en-US" sz="120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02E217-7876-4D92-8078-54EF4245C218}"/>
              </a:ext>
            </a:extLst>
          </p:cNvPr>
          <p:cNvSpPr/>
          <p:nvPr/>
        </p:nvSpPr>
        <p:spPr>
          <a:xfrm>
            <a:off x="7421880" y="4983480"/>
            <a:ext cx="2895600" cy="725804"/>
          </a:xfrm>
          <a:prstGeom prst="roundRect">
            <a:avLst>
              <a:gd name="adj" fmla="val 50000"/>
            </a:avLst>
          </a:prstGeom>
          <a:solidFill>
            <a:srgbClr val="5A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D3A20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D5BEE7A-98F2-4CCA-ABCE-AB47BC9E7D2F}"/>
              </a:ext>
            </a:extLst>
          </p:cNvPr>
          <p:cNvSpPr/>
          <p:nvPr/>
        </p:nvSpPr>
        <p:spPr>
          <a:xfrm>
            <a:off x="563880" y="-500443"/>
            <a:ext cx="2895600" cy="725804"/>
          </a:xfrm>
          <a:prstGeom prst="roundRect">
            <a:avLst>
              <a:gd name="adj" fmla="val 50000"/>
            </a:avLst>
          </a:prstGeom>
          <a:solidFill>
            <a:srgbClr val="1D3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D3A20"/>
              </a:solidFill>
            </a:endParaRPr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127E367F-D7B9-45CB-99DE-9328F405F6F1}"/>
              </a:ext>
            </a:extLst>
          </p:cNvPr>
          <p:cNvSpPr/>
          <p:nvPr/>
        </p:nvSpPr>
        <p:spPr>
          <a:xfrm>
            <a:off x="87631" y="1499584"/>
            <a:ext cx="140969" cy="2000050"/>
          </a:xfrm>
          <a:custGeom>
            <a:avLst/>
            <a:gdLst>
              <a:gd name="connsiteX0" fmla="*/ 140969 w 140969"/>
              <a:gd name="connsiteY0" fmla="*/ 0 h 2000050"/>
              <a:gd name="connsiteX1" fmla="*/ 140969 w 140969"/>
              <a:gd name="connsiteY1" fmla="*/ 2000050 h 2000050"/>
              <a:gd name="connsiteX2" fmla="*/ 132895 w 140969"/>
              <a:gd name="connsiteY2" fmla="*/ 1995667 h 2000050"/>
              <a:gd name="connsiteX3" fmla="*/ 0 w 140969"/>
              <a:gd name="connsiteY3" fmla="*/ 1745721 h 2000050"/>
              <a:gd name="connsiteX4" fmla="*/ 0 w 140969"/>
              <a:gd name="connsiteY4" fmla="*/ 254328 h 2000050"/>
              <a:gd name="connsiteX5" fmla="*/ 132895 w 140969"/>
              <a:gd name="connsiteY5" fmla="*/ 4382 h 2000050"/>
              <a:gd name="connsiteX6" fmla="*/ 140969 w 140969"/>
              <a:gd name="connsiteY6" fmla="*/ 0 h 20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9" h="2000050">
                <a:moveTo>
                  <a:pt x="140969" y="0"/>
                </a:moveTo>
                <a:lnTo>
                  <a:pt x="140969" y="2000050"/>
                </a:lnTo>
                <a:lnTo>
                  <a:pt x="132895" y="1995667"/>
                </a:lnTo>
                <a:cubicBezTo>
                  <a:pt x="52716" y="1941499"/>
                  <a:pt x="0" y="1849766"/>
                  <a:pt x="0" y="1745721"/>
                </a:cubicBezTo>
                <a:lnTo>
                  <a:pt x="0" y="254328"/>
                </a:lnTo>
                <a:cubicBezTo>
                  <a:pt x="0" y="150283"/>
                  <a:pt x="52716" y="58551"/>
                  <a:pt x="132895" y="4382"/>
                </a:cubicBezTo>
                <a:lnTo>
                  <a:pt x="140969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6="http://schemas.microsoft.com/office/drawing/2014/main" xmlns="">
      <p:transition spd="slow" advTm="18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5BA74B5-2EFE-4BDA-B6E2-06C94DB34FD6}"/>
              </a:ext>
            </a:extLst>
          </p:cNvPr>
          <p:cNvGrpSpPr/>
          <p:nvPr/>
        </p:nvGrpSpPr>
        <p:grpSpPr>
          <a:xfrm>
            <a:off x="87631" y="1452488"/>
            <a:ext cx="10370819" cy="2094241"/>
            <a:chOff x="87631" y="1452488"/>
            <a:chExt cx="10370819" cy="2094241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6C269D7-1F9E-463E-8F3A-F2DFEFB56BDE}"/>
                </a:ext>
              </a:extLst>
            </p:cNvPr>
            <p:cNvSpPr/>
            <p:nvPr/>
          </p:nvSpPr>
          <p:spPr>
            <a:xfrm>
              <a:off x="87631" y="1452488"/>
              <a:ext cx="10370819" cy="2094241"/>
            </a:xfrm>
            <a:prstGeom prst="roundRect">
              <a:avLst>
                <a:gd name="adj" fmla="val 1439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17F39E5-A666-4C49-8DA7-1143C2A351A8}"/>
                </a:ext>
              </a:extLst>
            </p:cNvPr>
            <p:cNvSpPr/>
            <p:nvPr/>
          </p:nvSpPr>
          <p:spPr>
            <a:xfrm>
              <a:off x="87631" y="1499584"/>
              <a:ext cx="140969" cy="2000050"/>
            </a:xfrm>
            <a:custGeom>
              <a:avLst/>
              <a:gdLst>
                <a:gd name="connsiteX0" fmla="*/ 140969 w 140969"/>
                <a:gd name="connsiteY0" fmla="*/ 0 h 2000050"/>
                <a:gd name="connsiteX1" fmla="*/ 140969 w 140969"/>
                <a:gd name="connsiteY1" fmla="*/ 2000050 h 2000050"/>
                <a:gd name="connsiteX2" fmla="*/ 132895 w 140969"/>
                <a:gd name="connsiteY2" fmla="*/ 1995667 h 2000050"/>
                <a:gd name="connsiteX3" fmla="*/ 0 w 140969"/>
                <a:gd name="connsiteY3" fmla="*/ 1745721 h 2000050"/>
                <a:gd name="connsiteX4" fmla="*/ 0 w 140969"/>
                <a:gd name="connsiteY4" fmla="*/ 254328 h 2000050"/>
                <a:gd name="connsiteX5" fmla="*/ 132895 w 140969"/>
                <a:gd name="connsiteY5" fmla="*/ 4382 h 2000050"/>
                <a:gd name="connsiteX6" fmla="*/ 140969 w 140969"/>
                <a:gd name="connsiteY6" fmla="*/ 0 h 20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2000050">
                  <a:moveTo>
                    <a:pt x="140969" y="0"/>
                  </a:moveTo>
                  <a:lnTo>
                    <a:pt x="140969" y="2000050"/>
                  </a:lnTo>
                  <a:lnTo>
                    <a:pt x="132895" y="1995667"/>
                  </a:lnTo>
                  <a:cubicBezTo>
                    <a:pt x="52716" y="1941499"/>
                    <a:pt x="0" y="1849766"/>
                    <a:pt x="0" y="1745721"/>
                  </a:cubicBezTo>
                  <a:lnTo>
                    <a:pt x="0" y="254328"/>
                  </a:lnTo>
                  <a:cubicBezTo>
                    <a:pt x="0" y="150283"/>
                    <a:pt x="52716" y="58551"/>
                    <a:pt x="132895" y="4382"/>
                  </a:cubicBezTo>
                  <a:lnTo>
                    <a:pt x="140969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583D7FE-2570-4CE7-B3C0-A19F5F21974F}"/>
              </a:ext>
            </a:extLst>
          </p:cNvPr>
          <p:cNvGrpSpPr/>
          <p:nvPr/>
        </p:nvGrpSpPr>
        <p:grpSpPr>
          <a:xfrm>
            <a:off x="-215653" y="3967355"/>
            <a:ext cx="2444500" cy="612647"/>
            <a:chOff x="-215653" y="3967355"/>
            <a:chExt cx="2444500" cy="612647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B3F3289-08A2-432C-923C-4E2AA7BEC1EE}"/>
                </a:ext>
              </a:extLst>
            </p:cNvPr>
            <p:cNvSpPr/>
            <p:nvPr/>
          </p:nvSpPr>
          <p:spPr>
            <a:xfrm>
              <a:off x="-215653" y="3967355"/>
              <a:ext cx="2444500" cy="61264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2FBE86D2-E08D-4B88-818F-9D9AD3BA30DB}"/>
                </a:ext>
              </a:extLst>
            </p:cNvPr>
            <p:cNvSpPr/>
            <p:nvPr/>
          </p:nvSpPr>
          <p:spPr>
            <a:xfrm rot="10800000">
              <a:off x="2172202" y="3976041"/>
              <a:ext cx="56644" cy="588886"/>
            </a:xfrm>
            <a:custGeom>
              <a:avLst/>
              <a:gdLst>
                <a:gd name="connsiteX0" fmla="*/ 56644 w 56644"/>
                <a:gd name="connsiteY0" fmla="*/ 0 h 588886"/>
                <a:gd name="connsiteX1" fmla="*/ 56644 w 56644"/>
                <a:gd name="connsiteY1" fmla="*/ 588886 h 588886"/>
                <a:gd name="connsiteX2" fmla="*/ 29907 w 56644"/>
                <a:gd name="connsiteY2" fmla="*/ 570859 h 588886"/>
                <a:gd name="connsiteX3" fmla="*/ 0 w 56644"/>
                <a:gd name="connsiteY3" fmla="*/ 498656 h 588886"/>
                <a:gd name="connsiteX4" fmla="*/ 0 w 56644"/>
                <a:gd name="connsiteY4" fmla="*/ 90229 h 588886"/>
                <a:gd name="connsiteX5" fmla="*/ 29907 w 56644"/>
                <a:gd name="connsiteY5" fmla="*/ 18026 h 588886"/>
                <a:gd name="connsiteX6" fmla="*/ 56644 w 56644"/>
                <a:gd name="connsiteY6" fmla="*/ 0 h 5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44" h="588886">
                  <a:moveTo>
                    <a:pt x="56644" y="0"/>
                  </a:moveTo>
                  <a:lnTo>
                    <a:pt x="56644" y="588886"/>
                  </a:lnTo>
                  <a:lnTo>
                    <a:pt x="29907" y="570859"/>
                  </a:lnTo>
                  <a:cubicBezTo>
                    <a:pt x="11429" y="552381"/>
                    <a:pt x="0" y="526853"/>
                    <a:pt x="0" y="498656"/>
                  </a:cubicBezTo>
                  <a:lnTo>
                    <a:pt x="0" y="90229"/>
                  </a:lnTo>
                  <a:cubicBezTo>
                    <a:pt x="0" y="62032"/>
                    <a:pt x="11429" y="36505"/>
                    <a:pt x="29907" y="18026"/>
                  </a:cubicBezTo>
                  <a:lnTo>
                    <a:pt x="56644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39012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Build</a:t>
            </a:r>
            <a:endParaRPr lang="en-US" sz="28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resilience:</a:t>
            </a:r>
            <a:endParaRPr lang="en-US" sz="28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energy &amp; cities</a:t>
            </a:r>
            <a:endParaRPr lang="en-US" sz="2800" dirty="0">
              <a:solidFill>
                <a:srgbClr val="1D3A20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$650 million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0" y="137160"/>
            <a:ext cx="2331720" cy="2240280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70832" y="301752"/>
            <a:ext cx="594360" cy="594360"/>
          </a:xfrm>
          <a:prstGeom prst="rect">
            <a:avLst/>
          </a:prstGeom>
          <a:solidFill>
            <a:srgbClr val="3D6B2A"/>
          </a:solidFill>
          <a:ln w="12700">
            <a:solidFill>
              <a:srgbClr val="3D6B2A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08" y="338328"/>
            <a:ext cx="502920" cy="5029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370832" y="1033272"/>
            <a:ext cx="2029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million households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370832" y="1435608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 via 400 MW of operational solar capacity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720840" y="137160"/>
            <a:ext cx="2331720" cy="2240280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885432" y="301752"/>
            <a:ext cx="594360" cy="59436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338328"/>
            <a:ext cx="502920" cy="50292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885432" y="1033272"/>
            <a:ext cx="2029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Reduction in losses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885432" y="1435608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reduction in economic losses in urban centres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4206240" y="2514600"/>
            <a:ext cx="2331720" cy="2240280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370832" y="2679192"/>
            <a:ext cx="594360" cy="59436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408" y="2715768"/>
            <a:ext cx="502920" cy="5029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370832" y="3410712"/>
            <a:ext cx="2029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Urban protection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4370832" y="3813048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million city dwellers protected from flooding</a:t>
            </a:r>
            <a:endParaRPr lang="en-US" sz="1100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E365847-8841-4AA4-A3AD-30F7092C9CC1}"/>
              </a:ext>
            </a:extLst>
          </p:cNvPr>
          <p:cNvSpPr/>
          <p:nvPr/>
        </p:nvSpPr>
        <p:spPr>
          <a:xfrm rot="16200000">
            <a:off x="7830502" y="4695109"/>
            <a:ext cx="2895600" cy="725804"/>
          </a:xfrm>
          <a:prstGeom prst="roundRect">
            <a:avLst>
              <a:gd name="adj" fmla="val 50000"/>
            </a:avLst>
          </a:pr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D3A20"/>
              </a:solidFill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2531BAE-F830-4B6B-BEAF-21BA7EA02E71}"/>
              </a:ext>
            </a:extLst>
          </p:cNvPr>
          <p:cNvSpPr/>
          <p:nvPr/>
        </p:nvSpPr>
        <p:spPr>
          <a:xfrm rot="5400000">
            <a:off x="-981195" y="-236970"/>
            <a:ext cx="1890786" cy="473940"/>
          </a:xfrm>
          <a:prstGeom prst="roundRect">
            <a:avLst>
              <a:gd name="adj" fmla="val 50000"/>
            </a:avLst>
          </a:prstGeom>
          <a:solidFill>
            <a:srgbClr val="1D3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D3A2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6="http://schemas.microsoft.com/office/drawing/2014/main" xmlns="">
      <p:transition spd="slow" advTm="18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7432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5-year impact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686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Tangible results redefining the trajectory of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Sahel’s development by 2031.</a:t>
            </a:r>
            <a:endParaRPr lang="en-US" sz="13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37160"/>
            <a:ext cx="4572000" cy="48463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65760" y="182880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828800"/>
            <a:ext cx="1828800" cy="64008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5488" y="1920240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7.6M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75488" y="254203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beneficiaries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377440" y="182880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77440" y="1828800"/>
            <a:ext cx="1828800" cy="64008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487168" y="1920240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12.1M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2487168" y="254203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tCO2 avoided per year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65760" y="324612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65760" y="3246120"/>
            <a:ext cx="1828800" cy="64008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75488" y="3337560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125,000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475488" y="402920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jobs created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377440" y="324612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377440" y="3246120"/>
            <a:ext cx="1828800" cy="64008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487168" y="3394204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156M USD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2487168" y="402920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revenue / year</a:t>
            </a:r>
            <a:endParaRPr lang="en-US" sz="1100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50F6CE3-3C48-41BD-9720-0862EBA4CB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604" y="330923"/>
            <a:ext cx="4114800" cy="4471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4="http://schemas.microsoft.com/office/drawing/2010/main" xmlns:a16="http://schemas.microsoft.com/office/drawing/2014/main" xmlns="">
      <p:transition spd="slow" advTm="18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01168"/>
            <a:ext cx="8412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Investing 0.2% of GDP to</a:t>
            </a:r>
            <a:endParaRPr lang="en-US" sz="30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avoid a 25% loss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8412480" cy="50292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463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Indicator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83280" y="1463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Status Quo (Inaction)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63640" y="14630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4×5 Initiative (Pact)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1965960"/>
            <a:ext cx="8412480" cy="713232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" y="1965960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46120" y="1965960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26480" y="1965960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20756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economic cost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83280" y="20756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of 5% of GDP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63640" y="207568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0.2% of GDP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2715768"/>
            <a:ext cx="8412480" cy="713232"/>
          </a:xfrm>
          <a:prstGeom prst="rect">
            <a:avLst/>
          </a:prstGeom>
          <a:solidFill>
            <a:srgbClr val="263020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2715768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46120" y="2715768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26480" y="2715768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2825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on regional wealth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383280" y="2825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−25% over 5 years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263640" y="282549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+$156 million per year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" y="3465576"/>
            <a:ext cx="8412480" cy="713232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65760" y="3465576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3465576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126480" y="3465576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02920" y="3575304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stability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383280" y="3575304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conflicts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263640" y="3575304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reduction in conflicts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65760" y="4215384"/>
            <a:ext cx="8412480" cy="713232"/>
          </a:xfrm>
          <a:prstGeom prst="rect">
            <a:avLst/>
          </a:prstGeom>
          <a:solidFill>
            <a:srgbClr val="263020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65760" y="4215384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46120" y="4215384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126480" y="4215384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2920" y="432511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resilience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383280" y="432511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vulnerability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263640" y="4325112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12.1M tonnes of CO2 avoided per year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2560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IMPLEMENTATION PLAN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Planning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52853" y="128543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Launch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853" y="1846387"/>
            <a:ext cx="216641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Continued consultation with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of the four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projects</a:t>
            </a: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just">
              <a:buNone/>
            </a:pP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of a regional launch 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and mobilisation of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 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4×5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</a:t>
            </a:r>
            <a:endParaRPr lang="en-US" sz="1200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411480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Q1 2027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3917852" y="1280160"/>
            <a:ext cx="0" cy="3383280"/>
          </a:xfrm>
          <a:prstGeom prst="line">
            <a:avLst/>
          </a:prstGeom>
          <a:noFill/>
          <a:ln w="8890">
            <a:solidFill>
              <a:srgbClr val="2E3D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16428" y="1299502"/>
            <a:ext cx="25145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5-year implementation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16428" y="1846387"/>
            <a:ext cx="2514598" cy="632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Full implementation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cycle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reviews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062611" y="4114800"/>
            <a:ext cx="245305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2027–2032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320040" y="4069080"/>
            <a:ext cx="8503920" cy="0"/>
          </a:xfrm>
          <a:prstGeom prst="line">
            <a:avLst/>
          </a:prstGeom>
          <a:noFill/>
          <a:ln w="10160">
            <a:solidFill>
              <a:srgbClr val="2E3D30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ADB3838-1988-454E-BB1E-DD009305D3ED}"/>
              </a:ext>
            </a:extLst>
          </p:cNvPr>
          <p:cNvSpPr/>
          <p:nvPr/>
        </p:nvSpPr>
        <p:spPr>
          <a:xfrm>
            <a:off x="6451748" y="523875"/>
            <a:ext cx="4290767" cy="4095750"/>
          </a:xfrm>
          <a:prstGeom prst="roundRect">
            <a:avLst/>
          </a:prstGeom>
          <a:solidFill>
            <a:srgbClr val="7F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hape 0"/>
          <p:cNvSpPr/>
          <p:nvPr/>
        </p:nvSpPr>
        <p:spPr>
          <a:xfrm>
            <a:off x="6720124" y="91440"/>
            <a:ext cx="0" cy="4937760"/>
          </a:xfrm>
          <a:prstGeom prst="roundRect">
            <a:avLst/>
          </a:prstGeom>
          <a:noFill/>
          <a:ln w="1016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fr-FR" dirty="0"/>
          </a:p>
        </p:txBody>
      </p:sp>
      <p:sp>
        <p:nvSpPr>
          <p:cNvPr id="4" name="Text 1"/>
          <p:cNvSpPr/>
          <p:nvPr/>
        </p:nvSpPr>
        <p:spPr>
          <a:xfrm>
            <a:off x="878208" y="140970"/>
            <a:ext cx="462343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Mobilising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 err="1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funding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 transform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Sahel </a:t>
            </a:r>
            <a:endParaRPr lang="en-US" sz="3600" dirty="0">
              <a:solidFill>
                <a:srgbClr val="1D3A2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348048" y="3129915"/>
            <a:ext cx="14244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 projects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2864471" y="3175635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&amp; integrated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40791" y="3530727"/>
            <a:ext cx="19316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 years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2864471" y="3576447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Full implementation cycle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96740" y="3922014"/>
            <a:ext cx="2375743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7.6 million lives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2864471" y="396773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Lives transformed by 2031</a:t>
            </a:r>
            <a:endParaRPr lang="en-US" sz="11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A63763-B82C-4BA3-AED0-2635C98475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162" y="3850371"/>
            <a:ext cx="2209123" cy="1177413"/>
          </a:xfrm>
          <a:prstGeom prst="round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AE5D47-B858-4B64-BE32-C8FAE49674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9161" y="119012"/>
            <a:ext cx="2209121" cy="1227693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BA5132-DBD9-492D-9507-D28E471459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162" y="2637289"/>
            <a:ext cx="2209123" cy="1150621"/>
          </a:xfrm>
          <a:prstGeom prst="round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D4C693-BF93-495E-95B6-452442893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161" y="1415593"/>
            <a:ext cx="2209125" cy="1150621"/>
          </a:xfrm>
          <a:prstGeom prst="round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935A7E8-EF76-4A67-A537-F99BC1A62A77}"/>
              </a:ext>
            </a:extLst>
          </p:cNvPr>
          <p:cNvGrpSpPr/>
          <p:nvPr/>
        </p:nvGrpSpPr>
        <p:grpSpPr>
          <a:xfrm>
            <a:off x="5843387" y="97425"/>
            <a:ext cx="2011442" cy="646331"/>
            <a:chOff x="5843387" y="97425"/>
            <a:chExt cx="2011442" cy="64633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3DF5C4A-3EAF-439E-A8BF-880EF38A5D85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9828A9B-279B-4377-99E8-E4FE1E642974}"/>
                </a:ext>
              </a:extLst>
            </p:cNvPr>
            <p:cNvSpPr txBox="1"/>
            <p:nvPr/>
          </p:nvSpPr>
          <p:spPr>
            <a:xfrm>
              <a:off x="5843387" y="97425"/>
              <a:ext cx="2011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PAJEP-2R - Sahel</a:t>
              </a:r>
              <a:endParaRPr lang="en-US" sz="1800" dirty="0">
                <a:solidFill>
                  <a:schemeClr val="bg1"/>
                </a:solidFill>
              </a:endParaRPr>
            </a:p>
            <a:p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5E3E168-0D3E-4FEF-B4AC-5E7F3EEF26CE}"/>
              </a:ext>
            </a:extLst>
          </p:cNvPr>
          <p:cNvGrpSpPr/>
          <p:nvPr/>
        </p:nvGrpSpPr>
        <p:grpSpPr>
          <a:xfrm>
            <a:off x="5877208" y="1400457"/>
            <a:ext cx="1959433" cy="369332"/>
            <a:chOff x="5877208" y="97425"/>
            <a:chExt cx="1959433" cy="36933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79B528-BD29-4456-B997-854601051E43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50204B3-3B03-4ECC-BF8E-E6FF0C21B021}"/>
                </a:ext>
              </a:extLst>
            </p:cNvPr>
            <p:cNvSpPr txBox="1"/>
            <p:nvPr/>
          </p:nvSpPr>
          <p:spPr>
            <a:xfrm>
              <a:off x="5877208" y="97425"/>
              <a:ext cx="1959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PRESCOE </a:t>
              </a:r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- Sahel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FB61537-F428-4850-BA50-403C881866BA}"/>
              </a:ext>
            </a:extLst>
          </p:cNvPr>
          <p:cNvGrpSpPr/>
          <p:nvPr/>
        </p:nvGrpSpPr>
        <p:grpSpPr>
          <a:xfrm>
            <a:off x="5877208" y="2619966"/>
            <a:ext cx="1874576" cy="369332"/>
            <a:chOff x="5877208" y="97425"/>
            <a:chExt cx="1874576" cy="36933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C30109-BB17-4A0D-9845-1F5101C6F769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709952C-B2B7-4A54-A6CF-AD46BFDC276F}"/>
                </a:ext>
              </a:extLst>
            </p:cNvPr>
            <p:cNvSpPr txBox="1"/>
            <p:nvPr/>
          </p:nvSpPr>
          <p:spPr>
            <a:xfrm>
              <a:off x="5877208" y="97425"/>
              <a:ext cx="186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PEPACE - Sahel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F271A6E-50B1-4257-A5D2-728462182294}"/>
              </a:ext>
            </a:extLst>
          </p:cNvPr>
          <p:cNvGrpSpPr/>
          <p:nvPr/>
        </p:nvGrpSpPr>
        <p:grpSpPr>
          <a:xfrm>
            <a:off x="5967911" y="3839283"/>
            <a:ext cx="1783873" cy="369332"/>
            <a:chOff x="5967911" y="97425"/>
            <a:chExt cx="1783873" cy="36933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6193C5F-9666-47BB-BA23-1462F999D92E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3C3A33FB-C71C-428F-ABE0-F5D3F0C73E2B}"/>
                </a:ext>
              </a:extLst>
            </p:cNvPr>
            <p:cNvSpPr txBox="1"/>
            <p:nvPr/>
          </p:nvSpPr>
          <p:spPr>
            <a:xfrm>
              <a:off x="6132679" y="97425"/>
              <a:ext cx="1452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PR2U-Sahel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 2">
            <a:extLst>
              <a:ext uri="{FF2B5EF4-FFF2-40B4-BE49-F238E27FC236}">
                <a16:creationId xmlns:a16="http://schemas.microsoft.com/office/drawing/2014/main" id="{7DF796F4-C728-91C9-560F-F4747B9F1805}"/>
              </a:ext>
            </a:extLst>
          </p:cNvPr>
          <p:cNvSpPr/>
          <p:nvPr/>
        </p:nvSpPr>
        <p:spPr>
          <a:xfrm>
            <a:off x="563360" y="2678430"/>
            <a:ext cx="22091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</a:rPr>
              <a:t>USD 1.05 billion </a:t>
            </a: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A622C990-E7BF-D5F2-A1FB-EFC65690FA27}"/>
              </a:ext>
            </a:extLst>
          </p:cNvPr>
          <p:cNvSpPr/>
          <p:nvPr/>
        </p:nvSpPr>
        <p:spPr>
          <a:xfrm>
            <a:off x="2864471" y="2785107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 be mobilised</a:t>
            </a:r>
            <a:endParaRPr lang="en-US" sz="110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29566F1E-826A-8572-76DF-FB5FEA39FB29}"/>
              </a:ext>
            </a:extLst>
          </p:cNvPr>
          <p:cNvSpPr/>
          <p:nvPr/>
        </p:nvSpPr>
        <p:spPr>
          <a:xfrm>
            <a:off x="878208" y="4545711"/>
            <a:ext cx="4415164" cy="410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CCRS stands ready and committed to supporting any form of collaboration in favour of this bold initiative for the benefit of Sahelian communities</a:t>
            </a:r>
            <a:endParaRPr lang="en-US" sz="1000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B5F4862-0FEC-4C38-A0CF-DF55C6B5DCC6}"/>
              </a:ext>
            </a:extLst>
          </p:cNvPr>
          <p:cNvSpPr/>
          <p:nvPr/>
        </p:nvSpPr>
        <p:spPr>
          <a:xfrm>
            <a:off x="-205963" y="282222"/>
            <a:ext cx="411926" cy="2236470"/>
          </a:xfrm>
          <a:prstGeom prst="roundRect">
            <a:avLst>
              <a:gd name="adj" fmla="val 50000"/>
            </a:avLst>
          </a:pr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4="http://schemas.microsoft.com/office/drawing/2010/main" xmlns:a16="http://schemas.microsoft.com/office/drawing/2014/main" xmlns="">
      <p:transition spd="slow" advTm="18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2F2B368-2807-4D30-A044-B60C48D7B43A}"/>
              </a:ext>
            </a:extLst>
          </p:cNvPr>
          <p:cNvGrpSpPr/>
          <p:nvPr/>
        </p:nvGrpSpPr>
        <p:grpSpPr>
          <a:xfrm>
            <a:off x="1933132" y="265605"/>
            <a:ext cx="5277736" cy="1409548"/>
            <a:chOff x="670559" y="370380"/>
            <a:chExt cx="6732411" cy="17980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D511BB-CAB0-44B0-88C2-7AB7836BE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59" y="370380"/>
              <a:ext cx="3695931" cy="1798054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8275B8C-2E85-4E3A-BD61-A0BB3F208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605513"/>
              <a:ext cx="2830970" cy="1110075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5339A5D-98DB-4A52-881E-49A36F0B304F}"/>
              </a:ext>
            </a:extLst>
          </p:cNvPr>
          <p:cNvSpPr/>
          <p:nvPr/>
        </p:nvSpPr>
        <p:spPr>
          <a:xfrm>
            <a:off x="496389" y="1675153"/>
            <a:ext cx="8151223" cy="3087347"/>
          </a:xfrm>
          <a:prstGeom prst="rect">
            <a:avLst/>
          </a:prstGeom>
          <a:solidFill>
            <a:srgbClr val="7F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94FC6A-F6F6-45E9-800A-5FB2AE5D7604}"/>
              </a:ext>
            </a:extLst>
          </p:cNvPr>
          <p:cNvSpPr txBox="1"/>
          <p:nvPr/>
        </p:nvSpPr>
        <p:spPr>
          <a:xfrm>
            <a:off x="809897" y="1948109"/>
            <a:ext cx="754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0EDB30-66E5-4FD1-BBB5-CCC8021E3BE0}"/>
              </a:ext>
            </a:extLst>
          </p:cNvPr>
          <p:cNvSpPr/>
          <p:nvPr/>
        </p:nvSpPr>
        <p:spPr>
          <a:xfrm>
            <a:off x="496389" y="2729702"/>
            <a:ext cx="8151223" cy="2032798"/>
          </a:xfrm>
          <a:prstGeom prst="rect">
            <a:avLst/>
          </a:prstGeom>
          <a:solidFill>
            <a:srgbClr val="1D3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2E2E0D-40D3-41EC-AE11-A4D6BF75C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2366" y="3240262"/>
            <a:ext cx="5179269" cy="96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:a16="http://schemas.microsoft.com/office/drawing/2014/main" xmlns="">
      <p:transition spd="slow" advTm="18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5558</TotalTime>
  <Words>669</Words>
  <Application>Microsoft Office PowerPoint</Application>
  <PresentationFormat>Affichage à l'écran (16:9)</PresentationFormat>
  <Paragraphs>149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Trebuchet MS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Initiative 4x5 Résilience Sahel – CCRS</dc:title>
  <dc:subject>PptxGenJS Presentation</dc:subject>
  <dc:creator>PptxGenJS</dc:creator>
  <cp:keywords>, docId:96998B73EC2A1F04F1C73E4BFE76ED66</cp:keywords>
  <cp:lastModifiedBy>Idrissa Mahamadou Soumana</cp:lastModifiedBy>
  <cp:revision>48</cp:revision>
  <dcterms:created xsi:type="dcterms:W3CDTF">2026-04-20T18:52:25Z</dcterms:created>
  <dcterms:modified xsi:type="dcterms:W3CDTF">2026-04-28T10:49:59Z</dcterms:modified>
</cp:coreProperties>
</file>